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1"/>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669" r:id="rId101"/>
    <p:sldId id="680" r:id="rId102"/>
    <p:sldId id="670" r:id="rId103"/>
    <p:sldId id="771" r:id="rId104"/>
    <p:sldId id="671" r:id="rId105"/>
    <p:sldId id="672" r:id="rId106"/>
    <p:sldId id="673" r:id="rId107"/>
    <p:sldId id="679" r:id="rId108"/>
    <p:sldId id="772" r:id="rId109"/>
    <p:sldId id="956" r:id="rId110"/>
    <p:sldId id="791" r:id="rId111"/>
    <p:sldId id="957" r:id="rId112"/>
    <p:sldId id="955" r:id="rId113"/>
    <p:sldId id="958" r:id="rId114"/>
    <p:sldId id="261" r:id="rId115"/>
    <p:sldId id="849" r:id="rId116"/>
    <p:sldId id="682" r:id="rId117"/>
    <p:sldId id="1174" r:id="rId118"/>
    <p:sldId id="778" r:id="rId119"/>
    <p:sldId id="779" r:id="rId120"/>
    <p:sldId id="780" r:id="rId121"/>
    <p:sldId id="781" r:id="rId122"/>
    <p:sldId id="782" r:id="rId123"/>
    <p:sldId id="783" r:id="rId124"/>
    <p:sldId id="784" r:id="rId125"/>
    <p:sldId id="785" r:id="rId126"/>
    <p:sldId id="786" r:id="rId127"/>
    <p:sldId id="787" r:id="rId128"/>
    <p:sldId id="788" r:id="rId129"/>
    <p:sldId id="789"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panose="020B0604020202020204" pitchFamily="34"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panose="020B0604020202020204" pitchFamily="34"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panose="020B0604020202020204" pitchFamily="34"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panose="020B0604020202020204" pitchFamily="34"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panose="020B0604020202020204" pitchFamily="34"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panose="020B0604020202020204" pitchFamily="34"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b="1"/>
              <a:t>import moduleName -&gt; dir(moduleName) --&gt; help(moduleName.funcName) or help(moduleName.className)</a:t>
            </a:r>
            <a:r>
              <a:rPr lang="x-none" altLang="en-US"/>
              <a:t>: Print out all exposed funcs and classes defined in the specified 'moduleName', and print out the detail message of the specified func and class specified;</a:t>
            </a:r>
            <a:endParaRPr lang="x-none" altLang="en-US"/>
          </a:p>
          <a:p>
            <a:r>
              <a:rPr lang="x-none" altLang="en-US"/>
              <a:t>help('moduleName'): Print out detail exposed classes and methods defined in the specified 'moduleName'</a:t>
            </a:r>
            <a:endParaRPr lang="x-none" altLang="en-US"/>
          </a:p>
          <a:p>
            <a:r>
              <a:rPr lang="x-none" altLang="en-US"/>
              <a:t>print(help('graphviz.Digraph')): Print out detail help message of specified defined class named 'Digraph' inside module 'graphviz'</a:t>
            </a:r>
            <a:endParaRPr lang="x-none" altLang="en-US"/>
          </a:p>
          <a:p>
            <a:r>
              <a:rPr lang="x-none" altLang="en-US"/>
              <a:t>help('graphviz.pipe'): Print out detail help message of specified defined method named 'pipe()' inside module 'graphviz'</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miter/>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panose="020B0604020202020204" pitchFamily="34" charset="0"/>
              <a:ea typeface="宋体"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panose="020B0604020202020204" pitchFamily="34" charset="0"/>
                <a:ea typeface="宋体" panose="02010600030101010101" pitchFamily="2" charset="-122"/>
                <a:cs typeface="+mn-cs"/>
              </a:rPr>
            </a:fld>
            <a:endParaRPr kumimoji="0" lang="en-US" altLang="zh-CN" b="0" i="0" kern="1200" cap="none" spc="0" normalizeH="0" baseline="0" noProof="0" smtClean="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miter/>
          </a:ln>
        </p:spPr>
      </p:pic>
      <p:sp>
        <p:nvSpPr>
          <p:cNvPr id="1027" name="Rectangle 3"/>
          <p:cNvSpPr>
            <a:spLocks noGrp="1"/>
          </p:cNvSpPr>
          <p:nvPr>
            <p:ph type="title"/>
          </p:nvPr>
        </p:nvSpPr>
        <p:spPr>
          <a:xfrm>
            <a:off x="609600" y="190500"/>
            <a:ext cx="10972800" cy="582613"/>
          </a:xfrm>
          <a:prstGeom prst="rect">
            <a:avLst/>
          </a:prstGeom>
          <a:noFill/>
          <a:ln w="9525">
            <a:noFill/>
            <a:miter/>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miter/>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endParaRPr lang="en-US" altLang="zh-CN" sz="4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72500"/>
          </a:bodyPr>
          <a:lstStyle/>
          <a:p>
            <a:pPr fontAlgn="auto">
              <a:lnSpc>
                <a:spcPct val="150000"/>
              </a:lnSpc>
            </a:pPr>
            <a:r>
              <a:rPr lang="zh-CN" altLang="en-US"/>
              <a:t>Selecting the output-device, resolution, and scan-out buffers is called “modesetting”.</a:t>
            </a:r>
            <a:endParaRPr lang="zh-CN" altLang="en-US"/>
          </a:p>
          <a:p>
            <a:pPr fontAlgn="auto">
              <a:lnSpc>
                <a:spcPct val="150000"/>
              </a:lnSpc>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fontAlgn="auto">
              <a:lnSpc>
                <a:spcPct val="150000"/>
              </a:lnSpc>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fontAlgn="auto">
              <a:lnSpc>
                <a:spcPct val="150000"/>
              </a:lnSpc>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7975"/>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panose="020B0604020202020204" pitchFamily="34"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panose="020B0604020202020204" pitchFamily="34"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panose="020B0604020202020204" pitchFamily="34"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55000" lnSpcReduction="20000"/>
          </a:bodyPr>
          <a:lstStyle/>
          <a:p>
            <a:pPr fontAlgn="auto">
              <a:lnSpc>
                <a:spcPct val="150000"/>
              </a:lnSpc>
            </a:pPr>
            <a:r>
              <a:rPr lang="zh-CN" altLang="en-US"/>
              <a:t>呼叫snd_soc_register_codec的时候除了soc_codec_dev_rt5640之外还有一个很重要的参数就是rt5640_dai，rt5640_dai定义了rt5640的I2S介面的一些资讯，</a:t>
            </a:r>
            <a:endParaRPr lang="zh-CN" altLang="en-US"/>
          </a:p>
          <a:p>
            <a:pPr fontAlgn="auto">
              <a:lnSpc>
                <a:spcPct val="150000"/>
              </a:lnSpc>
            </a:pPr>
            <a:r>
              <a:rPr lang="en-US" altLang="zh-CN">
                <a:sym typeface="+mn-ea"/>
              </a:rPr>
              <a:t>.</a:t>
            </a:r>
            <a:r>
              <a:rPr lang="zh-CN" altLang="en-US">
                <a:sym typeface="+mn-ea"/>
              </a:rPr>
              <a:t>name = "rt5640-aif1", 表示这个dai的名字，将被使用在machine driver dai link的codec_name中，</a:t>
            </a:r>
            <a:endParaRPr lang="zh-CN" altLang="en-US"/>
          </a:p>
          <a:p>
            <a:pPr fontAlgn="auto">
              <a:lnSpc>
                <a:spcPct val="150000"/>
              </a:lnSpc>
            </a:pPr>
            <a:r>
              <a:rPr lang="zh-CN" altLang="en-US">
                <a:sym typeface="+mn-ea"/>
              </a:rPr>
              <a:t>.id = RT5640_AIF1, 用来分辨rt5640的不同dai，</a:t>
            </a:r>
            <a:endParaRPr lang="zh-CN" altLang="en-US"/>
          </a:p>
          <a:p>
            <a:pPr fontAlgn="auto">
              <a:lnSpc>
                <a:spcPct val="150000"/>
              </a:lnSpc>
            </a:pPr>
            <a:r>
              <a:rPr lang="zh-CN" altLang="en-US">
                <a:sym typeface="+mn-ea"/>
              </a:rPr>
              <a:t>.stream_name 用在rt5640_dapm_widgets，将DAI跟dapm的地图做一个连接，</a:t>
            </a:r>
            <a:endParaRPr lang="zh-CN" altLang="en-US"/>
          </a:p>
          <a:p>
            <a:pPr fontAlgn="auto">
              <a:lnSpc>
                <a:spcPct val="150000"/>
              </a:lnSpc>
            </a:pPr>
            <a:r>
              <a:rPr lang="zh-CN" altLang="en-US">
                <a:sym typeface="+mn-ea"/>
              </a:rPr>
              <a:t>.channels_min .channels_max 顾名思义为这个DAI所支援的最大及最小声道数，</a:t>
            </a:r>
            <a:endParaRPr lang="zh-CN" altLang="en-US">
              <a:sym typeface="+mn-ea"/>
            </a:endParaRPr>
          </a:p>
          <a:p>
            <a:pPr fontAlgn="auto">
              <a:lnSpc>
                <a:spcPct val="150000"/>
              </a:lnSpc>
            </a:pPr>
            <a:r>
              <a:rPr lang="zh-CN" altLang="en-US">
                <a:sym typeface="+mn-ea"/>
              </a:rPr>
              <a:t>.rates 为这个DAI能支援的sample rate (采样率)</a:t>
            </a:r>
            <a:endParaRPr lang="zh-CN" altLang="en-US">
              <a:sym typeface="+mn-ea"/>
            </a:endParaRPr>
          </a:p>
          <a:p>
            <a:pPr fontAlgn="auto">
              <a:lnSpc>
                <a:spcPct val="150000"/>
              </a:lnSpc>
            </a:pPr>
            <a:r>
              <a:rPr lang="zh-CN" altLang="en-US"/>
              <a:t>.formats为这个DAI能支援的格式</a:t>
            </a:r>
            <a:r>
              <a:rPr lang="en-US" altLang="zh-CN"/>
              <a:t>, 当使用者在使用这个DAI播放或录音的时候ALSA将会判断此codec能不能支援</a:t>
            </a:r>
            <a:endParaRPr lang="en-US" altLang="zh-CN"/>
          </a:p>
          <a:p>
            <a:pPr fontAlgn="auto">
              <a:lnSpc>
                <a:spcPct val="150000"/>
              </a:lnSpc>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5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27500" lnSpcReduction="20000"/>
          </a:bodyPr>
          <a:lstStyle/>
          <a:p>
            <a:pPr fontAlgn="auto">
              <a:lnSpc>
                <a:spcPct val="150000"/>
              </a:lnSpc>
            </a:pPr>
            <a:r>
              <a:rPr lang="x-none" altLang="en-US"/>
              <a:t>mkdir -p ~/workspace/chromiumos; cd ~/workspace/chromiumos</a:t>
            </a:r>
            <a:endParaRPr lang="x-none" altLang="en-US"/>
          </a:p>
          <a:p>
            <a:pPr fontAlgn="auto">
              <a:lnSpc>
                <a:spcPct val="150000"/>
              </a:lnSpc>
            </a:pPr>
            <a:r>
              <a:rPr lang="en-US" altLang="zh-CN"/>
              <a:t>$repo init -u http://git.chromium.org/git/manifest -m minilayout.xml</a:t>
            </a:r>
            <a:endParaRPr lang="en-US" altLang="zh-CN"/>
          </a:p>
          <a:p>
            <a:pPr fontAlgn="auto">
              <a:lnSpc>
                <a:spcPct val="150000"/>
              </a:lnSpc>
            </a:pPr>
            <a:r>
              <a:rPr lang="en-US" altLang="zh-CN"/>
              <a:t>$repo sync</a:t>
            </a:r>
            <a:endParaRPr lang="en-US" altLang="zh-CN"/>
          </a:p>
          <a:p>
            <a:pPr fontAlgn="auto">
              <a:lnSpc>
                <a:spcPct val="150000"/>
              </a:lnSpc>
            </a:pPr>
            <a:r>
              <a:rPr lang="en-US" altLang="zh-CN"/>
              <a:t>$cd src/scripts</a:t>
            </a:r>
            <a:endParaRPr lang="en-US" altLang="zh-CN"/>
          </a:p>
          <a:p>
            <a:pPr fontAlgn="auto">
              <a:lnSpc>
                <a:spcPct val="150000"/>
              </a:lnSpc>
            </a:pPr>
            <a:r>
              <a:rPr lang="en-US" altLang="zh-CN"/>
              <a:t>$./make_chroot</a:t>
            </a:r>
            <a:endParaRPr lang="en-US" altLang="zh-CN"/>
          </a:p>
          <a:p>
            <a:pPr lvl="1" fontAlgn="auto">
              <a:lnSpc>
                <a:spcPct val="15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50000"/>
              </a:lnSpc>
            </a:pPr>
            <a:r>
              <a:rPr lang="en-US" altLang="zh-CN" sz="2800"/>
              <a:t>$./enter_chroot.sh</a:t>
            </a:r>
            <a:endParaRPr lang="en-US" altLang="zh-CN" sz="2800"/>
          </a:p>
          <a:p>
            <a:pPr lvl="1" fontAlgn="auto">
              <a:lnSpc>
                <a:spcPct val="150000"/>
              </a:lnSpc>
            </a:pPr>
            <a:r>
              <a:rPr lang="en-US" altLang="zh-CN"/>
              <a:t>To enter the chroot in order to do development</a:t>
            </a:r>
            <a:r>
              <a:rPr lang="en-US" altLang="zh-CN" sz="2400"/>
              <a:t>.</a:t>
            </a:r>
            <a:endParaRPr lang="en-US" altLang="zh-CN" sz="2400"/>
          </a:p>
          <a:p>
            <a:pPr lvl="0" fontAlgn="auto">
              <a:lnSpc>
                <a:spcPct val="150000"/>
              </a:lnSpc>
            </a:pPr>
            <a:r>
              <a:rPr lang="en-US" altLang="zh-CN" sz="2800"/>
              <a:t>Or ./enter_chroot.sh --chrome_root=$(PATH/TO/CHROMIUM-BROWSER/SRC)</a:t>
            </a:r>
            <a:endParaRPr lang="en-US" altLang="zh-CN" sz="2800"/>
          </a:p>
          <a:p>
            <a:pPr lvl="0" fontAlgn="auto">
              <a:lnSpc>
                <a:spcPct val="15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50000"/>
              </a:lnSpc>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fontAlgn="auto">
              <a:lnSpc>
                <a:spcPct val="15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50000"/>
              </a:lnSpc>
            </a:pPr>
            <a:r>
              <a:rPr lang="x-none" altLang="en-US">
                <a:sym typeface="+mn-ea"/>
              </a:rPr>
              <a:t>(cr)</a:t>
            </a:r>
            <a:r>
              <a:rPr lang="en-US" altLang="zh-CN" sz="2800"/>
              <a:t>$./enable_localaccount.sh USERNAME</a:t>
            </a:r>
            <a:endParaRPr lang="en-US" altLang="zh-CN" sz="2800"/>
          </a:p>
          <a:p>
            <a:pPr lvl="1" fontAlgn="auto">
              <a:lnSpc>
                <a:spcPct val="150000"/>
              </a:lnSpc>
            </a:pPr>
            <a:r>
              <a:rPr lang="en-US" altLang="zh-CN" sz="2400"/>
              <a:t>The local user account allows login with no password even if you can not connect to the Internet.</a:t>
            </a:r>
            <a:endParaRPr lang="en-US" altLang="zh-CN" sz="2400"/>
          </a:p>
          <a:p>
            <a:pPr lvl="0" fontAlgn="auto">
              <a:lnSpc>
                <a:spcPct val="150000"/>
              </a:lnSpc>
            </a:pPr>
            <a:r>
              <a:rPr lang="x-none" altLang="en-US">
                <a:sym typeface="+mn-ea"/>
              </a:rPr>
              <a:t>(cr)</a:t>
            </a:r>
            <a:r>
              <a:rPr lang="en-US" altLang="zh-CN" sz="2800"/>
              <a:t>$./set_shared_user_password.sh</a:t>
            </a:r>
            <a:endParaRPr lang="en-US" altLang="zh-CN" sz="2800"/>
          </a:p>
          <a:p>
            <a:pPr lvl="1" fontAlgn="auto">
              <a:lnSpc>
                <a:spcPct val="15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50000"/>
              </a:lnSpc>
            </a:pPr>
            <a:r>
              <a:rPr lang="x-none" altLang="en-US">
                <a:sym typeface="+mn-ea"/>
              </a:rPr>
              <a:t>(cr)</a:t>
            </a:r>
            <a:r>
              <a:rPr lang="en-US" altLang="zh-CN"/>
              <a:t>$ ./build_packages --board="x86-generic" --jobs=4</a:t>
            </a:r>
            <a:endParaRPr lang="en-US" altLang="zh-CN"/>
          </a:p>
          <a:p>
            <a:pPr lvl="1" fontAlgn="auto">
              <a:lnSpc>
                <a:spcPct val="15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50000"/>
              </a:lnSpc>
            </a:pPr>
            <a:r>
              <a:rPr lang="x-none" altLang="en-US">
                <a:sym typeface="+mn-ea"/>
              </a:rPr>
              <a:t>(cr)</a:t>
            </a:r>
            <a:r>
              <a:rPr lang="en-US" altLang="zh-CN"/>
              <a:t>$ ./build_image --noenable_rootfs_verification</a:t>
            </a:r>
            <a:endParaRPr lang="en-US" altLang="zh-CN"/>
          </a:p>
          <a:p>
            <a:pPr lvl="0" fontAlgn="auto">
              <a:lnSpc>
                <a:spcPct val="15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40000"/>
          </a:bodyPr>
          <a:p>
            <a:pPr fontAlgn="auto">
              <a:lnSpc>
                <a:spcPct val="150000"/>
              </a:lnSpc>
            </a:pPr>
            <a:r>
              <a:rPr lang="en-US"/>
              <a:t>This subsystem has the following key components:</a:t>
            </a:r>
            <a:endParaRPr lang="en-US"/>
          </a:p>
          <a:p>
            <a:pPr fontAlgn="auto">
              <a:lnSpc>
                <a:spcPct val="150000"/>
              </a:lnSpc>
            </a:pPr>
            <a:r>
              <a:rPr lang="en-US"/>
              <a:t>    LibC, provides the write entry for applications. The entry has similar format as printk</a:t>
            </a:r>
            <a:endParaRPr lang="en-US"/>
          </a:p>
          <a:p>
            <a:pPr fontAlgn="auto">
              <a:lnSpc>
                <a:spcPct val="150000"/>
              </a:lnSpc>
            </a:pPr>
            <a:r>
              <a:rPr lang="en-US"/>
              <a:t>syslog (priority, format, …);</a:t>
            </a:r>
            <a:endParaRPr lang="en-US"/>
          </a:p>
          <a:p>
            <a:pPr fontAlgn="auto">
              <a:lnSpc>
                <a:spcPct val="150000"/>
              </a:lnSpc>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fontAlgn="auto">
              <a:lnSpc>
                <a:spcPct val="150000"/>
              </a:lnSpc>
            </a:pPr>
            <a:r>
              <a:rPr lang="en-US"/>
              <a:t>/* facility codes */</a:t>
            </a:r>
            <a:endParaRPr lang="en-US"/>
          </a:p>
          <a:p>
            <a:pPr fontAlgn="auto">
              <a:lnSpc>
                <a:spcPct val="150000"/>
              </a:lnSpc>
            </a:pPr>
            <a:r>
              <a:rPr lang="en-US"/>
              <a:t>#defineLOG_KERN(0&lt;&lt;3)/* kernel messages */</a:t>
            </a:r>
            <a:endParaRPr lang="en-US"/>
          </a:p>
          <a:p>
            <a:pPr fontAlgn="auto">
              <a:lnSpc>
                <a:spcPct val="150000"/>
              </a:lnSpc>
            </a:pPr>
            <a:r>
              <a:rPr lang="en-US"/>
              <a:t>#defineLOG_USER(1&lt;&lt;3)/* random user-level messages */</a:t>
            </a:r>
            <a:endParaRPr lang="en-US"/>
          </a:p>
          <a:p>
            <a:pPr fontAlgn="auto">
              <a:lnSpc>
                <a:spcPct val="150000"/>
              </a:lnSpc>
            </a:pPr>
            <a:r>
              <a:rPr lang="en-US"/>
              <a:t>#defineLOG_MAIL(2&lt;&lt;3)/* mail system */</a:t>
            </a:r>
            <a:endParaRPr lang="en-US"/>
          </a:p>
          <a:p>
            <a:pPr fontAlgn="auto">
              <a:lnSpc>
                <a:spcPct val="150000"/>
              </a:lnSpc>
            </a:pPr>
            <a:r>
              <a:rPr lang="en-US"/>
              <a:t>#defineLOG_DAEMON(3&lt;&lt;3)/* system daemons */</a:t>
            </a:r>
            <a:endParaRPr lang="en-US"/>
          </a:p>
          <a:p>
            <a:pPr fontAlgn="auto">
              <a:lnSpc>
                <a:spcPct val="150000"/>
              </a:lnSpc>
            </a:pPr>
            <a:r>
              <a:rPr lang="en-US"/>
              <a:t>    /dev/log, is a socket interface. All log messages from user spaces go through this socket and reach rsyslog daemon service except some messages you write to /dev/kmsg.</a:t>
            </a:r>
            <a:endParaRPr lang="en-US"/>
          </a:p>
          <a:p>
            <a:pPr fontAlgn="auto">
              <a:lnSpc>
                <a:spcPct val="150000"/>
              </a:lnSpc>
            </a:pPr>
            <a:r>
              <a:rPr lang="en-US"/>
              <a:t>    Rsyslogd, is the daemon service, which listens the /dev/log socket and /proc/kmsg, and then routes the log messages to right positions according to the priority code and configure files.</a:t>
            </a:r>
            <a:endParaRPr lang="en-US"/>
          </a:p>
          <a:p>
            <a:pPr fontAlgn="auto">
              <a:lnSpc>
                <a:spcPct val="150000"/>
              </a:lnSpc>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243330"/>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60000" lnSpcReduction="10000"/>
          </a:bodyPr>
          <a:lstStyle/>
          <a:p>
            <a:pPr fontAlgn="auto">
              <a:lnSpc>
                <a:spcPct val="150000"/>
              </a:lnSpc>
            </a:pPr>
            <a:r>
              <a:rPr lang="en-US" dirty="0"/>
              <a:t>Installing </a:t>
            </a:r>
            <a:r>
              <a:rPr lang="en-US" dirty="0" err="1"/>
              <a:t>GPUTop</a:t>
            </a:r>
            <a:r>
              <a:rPr lang="en-US" dirty="0"/>
              <a:t> as a Command Line Interface on Chromium Target</a:t>
            </a:r>
            <a:endParaRPr lang="en-US" dirty="0"/>
          </a:p>
          <a:p>
            <a:pPr lvl="1" fontAlgn="auto">
              <a:lnSpc>
                <a:spcPct val="15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5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5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5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5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5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50000"/>
              </a:lnSpc>
            </a:pPr>
            <a:r>
              <a:rPr lang="en-US" dirty="0"/>
              <a:t>Start up the target device, at the log in screen open a shell prompt "ctrl-alt-&lt;F2&gt;"</a:t>
            </a:r>
            <a:endParaRPr lang="en-US" dirty="0"/>
          </a:p>
          <a:p>
            <a:pPr lvl="1" fontAlgn="auto">
              <a:lnSpc>
                <a:spcPct val="15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5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55000" lnSpcReduction="10000"/>
          </a:bodyPr>
          <a:lstStyle/>
          <a:p>
            <a:pPr fontAlgn="auto">
              <a:lnSpc>
                <a:spcPct val="150000"/>
              </a:lnSpc>
            </a:pPr>
            <a:r>
              <a:rPr lang="en-US"/>
              <a:t>Chrom</a:t>
            </a:r>
            <a:r>
              <a:rPr lang="x-none" altLang="en-US"/>
              <a:t>ium</a:t>
            </a:r>
            <a:r>
              <a:rPr lang="en-US"/>
              <a:t> OS provides a variety of logs that can help user understand the current state of the machine or what causes a crash within the system.</a:t>
            </a:r>
            <a:endParaRPr lang="en-US"/>
          </a:p>
          <a:p>
            <a:pPr lvl="1" fontAlgn="auto">
              <a:lnSpc>
                <a:spcPct val="150000"/>
              </a:lnSpc>
            </a:pPr>
            <a:r>
              <a:rPr lang="x-none" altLang="en-US"/>
              <a:t>/dev/pstore</a:t>
            </a:r>
            <a:endParaRPr lang="x-none" altLang="en-US"/>
          </a:p>
          <a:p>
            <a:pPr lvl="2" fontAlgn="auto">
              <a:lnSpc>
                <a:spcPct val="150000"/>
              </a:lnSpc>
            </a:pPr>
            <a:r>
              <a:rPr lang="en-US"/>
              <a:t>When a crash occurs that induces a reboot console-ramoops captures logs leading up to the reboot. </a:t>
            </a:r>
            <a:r>
              <a:rPr lang="x-none" altLang="en-US"/>
              <a:t>Reference: https://www.kernel.org/doc/html/latest/admin-guide/ramoops.html</a:t>
            </a:r>
            <a:endParaRPr lang="x-none" altLang="en-US"/>
          </a:p>
          <a:p>
            <a:pPr lvl="1" fontAlgn="auto">
              <a:lnSpc>
                <a:spcPct val="150000"/>
              </a:lnSpc>
            </a:pPr>
            <a:r>
              <a:rPr lang="en-US"/>
              <a:t>dmesg -w</a:t>
            </a:r>
            <a:endParaRPr lang="en-US"/>
          </a:p>
          <a:p>
            <a:pPr lvl="2" fontAlgn="auto">
              <a:lnSpc>
                <a:spcPct val="150000"/>
              </a:lnSpc>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fontAlgn="auto">
              <a:lnSpc>
                <a:spcPct val="150000"/>
              </a:lnSpc>
            </a:pPr>
            <a:r>
              <a:rPr lang="en-US"/>
              <a:t>tailf /var/log/messages</a:t>
            </a:r>
            <a:endParaRPr lang="en-US"/>
          </a:p>
          <a:p>
            <a:pPr lvl="2" fontAlgn="auto">
              <a:lnSpc>
                <a:spcPct val="150000"/>
              </a:lnSpc>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fontAlgn="auto">
              <a:lnSpc>
                <a:spcPct val="150000"/>
              </a:lnSpc>
            </a:pPr>
            <a:r>
              <a:rPr lang="en-US"/>
              <a:t>/var/log/messages.*</a:t>
            </a:r>
            <a:endParaRPr lang="en-US"/>
          </a:p>
          <a:p>
            <a:pPr lvl="2" fontAlgn="auto">
              <a:lnSpc>
                <a:spcPct val="150000"/>
              </a:lnSpc>
            </a:pPr>
            <a:r>
              <a:rPr lang="en-US"/>
              <a:t>Older versions of /var/log/messages as rotated by /usr/sbin/chromeos-cleanup-logs - which you can call manually to start a new /var/log/messages files without losing anything.</a:t>
            </a:r>
            <a:endParaRPr lang="en-US"/>
          </a:p>
          <a:p>
            <a:pPr lvl="1" fontAlgn="auto">
              <a:lnSpc>
                <a:spcPct val="150000"/>
              </a:lnSpc>
            </a:pPr>
            <a:r>
              <a:rPr lang="en-US"/>
              <a:t>/var/log/ui/ui.LATEST and /var/log/chrome/chrome</a:t>
            </a:r>
            <a:endParaRPr lang="en-US"/>
          </a:p>
          <a:p>
            <a:pPr lvl="2" fontAlgn="auto">
              <a:lnSpc>
                <a:spcPct val="150000"/>
              </a:lnSpc>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93586</Words>
  <Application>WPS Presentation</Application>
  <PresentationFormat>Widescreen</PresentationFormat>
  <Paragraphs>1881</Paragraphs>
  <Slides>127</Slides>
  <Notes>56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127</vt:i4>
      </vt:variant>
    </vt:vector>
  </HeadingPairs>
  <TitlesOfParts>
    <vt:vector size="141" baseType="lpstr">
      <vt:lpstr>Arial</vt:lpstr>
      <vt:lpstr>宋体</vt:lpstr>
      <vt:lpstr>Wingdings</vt:lpstr>
      <vt:lpstr>微软雅黑</vt:lpstr>
      <vt:lpstr>Arial Unicode MS</vt:lpstr>
      <vt:lpstr>Calibri</vt:lpstr>
      <vt:lpstr>-apple-system</vt:lpstr>
      <vt:lpstr>Segoe Print</vt:lpstr>
      <vt:lpstr>Arial Unicode MS</vt:lpstr>
      <vt:lpstr>Source Code Pro</vt:lpstr>
      <vt:lpstr>Courier New</vt:lpstr>
      <vt:lpstr>font-weight</vt:lpstr>
      <vt:lpstr>Ubuntu Beta</vt:lpstr>
      <vt:lpstr>Green Color</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EDU Test</cp:lastModifiedBy>
  <cp:revision>647</cp:revision>
  <dcterms:created xsi:type="dcterms:W3CDTF">2019-07-09T08:12:00Z</dcterms:created>
  <dcterms:modified xsi:type="dcterms:W3CDTF">2019-07-09T14:06:54Z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